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5" roundtripDataSignature="AMtx7mhVgRTDTHhF07jnQvQrtXEnfC50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da2024f0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27da2024f0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da2024f0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27da2024f0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90bada40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2790bada40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da2024f0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27da2024f0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da2024f0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27da2024f0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7da2024f0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27da2024f0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da2024f0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27da2024f0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da2024f0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27da2024f0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da2024f0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27da2024f0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790bada40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790bada40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790bada40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g2790bada40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90bada40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g2790bada40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790bada40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2790bada40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790bada40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2790bada40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790bada40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2790bada40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790bada40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2790bada40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90bada40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2790bada40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da2024f0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7da2024f0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D9EAD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pro-football-reference.com/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8.png"/><Relationship Id="rId6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3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66300"/>
            <a:ext cx="9144000" cy="47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075" y="3503350"/>
            <a:ext cx="8172675" cy="15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>
            <p:ph type="ctrTitle"/>
          </p:nvPr>
        </p:nvSpPr>
        <p:spPr>
          <a:xfrm>
            <a:off x="311700" y="160250"/>
            <a:ext cx="8520600" cy="4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80"/>
              <a:buNone/>
            </a:pPr>
            <a:r>
              <a:rPr b="1" lang="en" sz="2840">
                <a:solidFill>
                  <a:schemeClr val="lt1"/>
                </a:solidFill>
              </a:rPr>
              <a:t>Predicting the Philadelphia Eagles 2023 Season</a:t>
            </a:r>
            <a:endParaRPr b="1" sz="2840">
              <a:solidFill>
                <a:schemeClr val="lt1"/>
              </a:solidFill>
            </a:endParaRPr>
          </a:p>
        </p:txBody>
      </p:sp>
      <p:sp>
        <p:nvSpPr>
          <p:cNvPr id="58" name="Google Shape;58;p1"/>
          <p:cNvSpPr txBox="1"/>
          <p:nvPr>
            <p:ph idx="1" type="subTitle"/>
          </p:nvPr>
        </p:nvSpPr>
        <p:spPr>
          <a:xfrm>
            <a:off x="2685025" y="3620275"/>
            <a:ext cx="34722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chemeClr val="lt1"/>
                </a:solidFill>
              </a:rPr>
              <a:t>Nick Videtti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chemeClr val="lt1"/>
                </a:solidFill>
              </a:rPr>
              <a:t>IST 718 - Big Data Analytics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chemeClr val="lt1"/>
                </a:solidFill>
              </a:rPr>
              <a:t>Summer 2023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da2024f01_0_11"/>
          <p:cNvSpPr txBox="1"/>
          <p:nvPr>
            <p:ph type="title"/>
          </p:nvPr>
        </p:nvSpPr>
        <p:spPr>
          <a:xfrm>
            <a:off x="311700" y="0"/>
            <a:ext cx="85206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Exploratory Data Analysis Cont’d…</a:t>
            </a:r>
            <a:endParaRPr sz="2244"/>
          </a:p>
        </p:txBody>
      </p:sp>
      <p:pic>
        <p:nvPicPr>
          <p:cNvPr id="125" name="Google Shape;125;g27da2024f01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00" y="673375"/>
            <a:ext cx="4481625" cy="3796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7da2024f01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175" y="765000"/>
            <a:ext cx="4242876" cy="38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da2024f01_0_19"/>
          <p:cNvSpPr txBox="1"/>
          <p:nvPr>
            <p:ph type="title"/>
          </p:nvPr>
        </p:nvSpPr>
        <p:spPr>
          <a:xfrm>
            <a:off x="311700" y="0"/>
            <a:ext cx="85206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Exploratory Data Analysis Cont’d…</a:t>
            </a:r>
            <a:endParaRPr sz="2244"/>
          </a:p>
        </p:txBody>
      </p:sp>
      <p:pic>
        <p:nvPicPr>
          <p:cNvPr id="132" name="Google Shape;132;g27da2024f01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25" y="641100"/>
            <a:ext cx="4434000" cy="375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7da2024f01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775" y="1251375"/>
            <a:ext cx="4262450" cy="36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90bada40f_0_68"/>
          <p:cNvSpPr txBox="1"/>
          <p:nvPr>
            <p:ph type="title"/>
          </p:nvPr>
        </p:nvSpPr>
        <p:spPr>
          <a:xfrm>
            <a:off x="311700" y="71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Modeling</a:t>
            </a:r>
            <a:endParaRPr/>
          </a:p>
        </p:txBody>
      </p:sp>
      <p:pic>
        <p:nvPicPr>
          <p:cNvPr id="139" name="Google Shape;139;g2790bada40f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575" y="1261700"/>
            <a:ext cx="2709350" cy="37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2790bada40f_0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101" y="946300"/>
            <a:ext cx="2956880" cy="38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2790bada40f_0_68"/>
          <p:cNvSpPr txBox="1"/>
          <p:nvPr/>
        </p:nvSpPr>
        <p:spPr>
          <a:xfrm>
            <a:off x="831600" y="831825"/>
            <a:ext cx="2709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Bowl Losers Data</a:t>
            </a:r>
            <a:endParaRPr/>
          </a:p>
        </p:txBody>
      </p:sp>
      <p:sp>
        <p:nvSpPr>
          <p:cNvPr id="142" name="Google Shape;142;g2790bada40f_0_68"/>
          <p:cNvSpPr txBox="1"/>
          <p:nvPr/>
        </p:nvSpPr>
        <p:spPr>
          <a:xfrm>
            <a:off x="5077138" y="602800"/>
            <a:ext cx="27093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Seasons</a:t>
            </a:r>
            <a:r>
              <a:rPr lang="en"/>
              <a:t> Data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da2024f01_0_36"/>
          <p:cNvSpPr txBox="1"/>
          <p:nvPr>
            <p:ph type="title"/>
          </p:nvPr>
        </p:nvSpPr>
        <p:spPr>
          <a:xfrm>
            <a:off x="311700" y="71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Modeling Cont’d…</a:t>
            </a:r>
            <a:endParaRPr/>
          </a:p>
        </p:txBody>
      </p:sp>
      <p:sp>
        <p:nvSpPr>
          <p:cNvPr id="148" name="Google Shape;148;g27da2024f01_0_36"/>
          <p:cNvSpPr txBox="1"/>
          <p:nvPr/>
        </p:nvSpPr>
        <p:spPr>
          <a:xfrm>
            <a:off x="68475" y="857325"/>
            <a:ext cx="24957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Chiefs 2023 Predictions</a:t>
            </a:r>
            <a:endParaRPr/>
          </a:p>
        </p:txBody>
      </p:sp>
      <p:pic>
        <p:nvPicPr>
          <p:cNvPr id="149" name="Google Shape;149;g27da2024f01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24" y="1261700"/>
            <a:ext cx="2325650" cy="29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27da2024f01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2075" y="1231263"/>
            <a:ext cx="2263247" cy="304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7da2024f01_0_36"/>
          <p:cNvSpPr txBox="1"/>
          <p:nvPr/>
        </p:nvSpPr>
        <p:spPr>
          <a:xfrm>
            <a:off x="2775850" y="857325"/>
            <a:ext cx="24957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Bills</a:t>
            </a:r>
            <a:r>
              <a:rPr lang="en"/>
              <a:t> 2023 Predictions</a:t>
            </a:r>
            <a:endParaRPr/>
          </a:p>
        </p:txBody>
      </p:sp>
      <p:pic>
        <p:nvPicPr>
          <p:cNvPr id="152" name="Google Shape;152;g27da2024f01_0_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6288" y="1231263"/>
            <a:ext cx="2443925" cy="31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7da2024f01_0_36"/>
          <p:cNvSpPr txBox="1"/>
          <p:nvPr/>
        </p:nvSpPr>
        <p:spPr>
          <a:xfrm>
            <a:off x="5970400" y="817900"/>
            <a:ext cx="24957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Jet</a:t>
            </a:r>
            <a:r>
              <a:rPr lang="en"/>
              <a:t>s 2023 Predictions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7da2024f01_0_49"/>
          <p:cNvSpPr txBox="1"/>
          <p:nvPr>
            <p:ph type="title"/>
          </p:nvPr>
        </p:nvSpPr>
        <p:spPr>
          <a:xfrm>
            <a:off x="311700" y="71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Interpreting</a:t>
            </a:r>
            <a:endParaRPr/>
          </a:p>
        </p:txBody>
      </p:sp>
      <p:pic>
        <p:nvPicPr>
          <p:cNvPr id="159" name="Google Shape;159;g27da2024f01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00" y="735363"/>
            <a:ext cx="4335750" cy="3820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7da2024f01_0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474" y="735375"/>
            <a:ext cx="4335750" cy="382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7da2024f01_0_61"/>
          <p:cNvSpPr txBox="1"/>
          <p:nvPr>
            <p:ph type="title"/>
          </p:nvPr>
        </p:nvSpPr>
        <p:spPr>
          <a:xfrm>
            <a:off x="311700" y="71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Interpreting Cont’d…</a:t>
            </a:r>
            <a:endParaRPr/>
          </a:p>
        </p:txBody>
      </p:sp>
      <p:pic>
        <p:nvPicPr>
          <p:cNvPr id="166" name="Google Shape;166;g27da2024f01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50" y="719875"/>
            <a:ext cx="4422600" cy="38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7da2024f01_0_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951" y="719875"/>
            <a:ext cx="4354374" cy="38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7da2024f01_0_69"/>
          <p:cNvSpPr txBox="1"/>
          <p:nvPr>
            <p:ph type="title"/>
          </p:nvPr>
        </p:nvSpPr>
        <p:spPr>
          <a:xfrm>
            <a:off x="311700" y="71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Interpreting Cont’d…</a:t>
            </a:r>
            <a:endParaRPr/>
          </a:p>
        </p:txBody>
      </p:sp>
      <p:pic>
        <p:nvPicPr>
          <p:cNvPr id="173" name="Google Shape;173;g27da2024f01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50" y="803851"/>
            <a:ext cx="4224651" cy="37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7da2024f01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776" y="1078575"/>
            <a:ext cx="4267850" cy="376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7da2024f01_0_77"/>
          <p:cNvSpPr txBox="1"/>
          <p:nvPr>
            <p:ph type="title"/>
          </p:nvPr>
        </p:nvSpPr>
        <p:spPr>
          <a:xfrm>
            <a:off x="311700" y="71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Interpreting Cont’d…</a:t>
            </a:r>
            <a:endParaRPr/>
          </a:p>
        </p:txBody>
      </p:sp>
      <p:pic>
        <p:nvPicPr>
          <p:cNvPr id="180" name="Google Shape;180;g27da2024f01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6200"/>
            <a:ext cx="4752264" cy="419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7da2024f01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514" y="879313"/>
            <a:ext cx="3934537" cy="4028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7da2024f01_0_27"/>
          <p:cNvSpPr txBox="1"/>
          <p:nvPr>
            <p:ph type="title"/>
          </p:nvPr>
        </p:nvSpPr>
        <p:spPr>
          <a:xfrm>
            <a:off x="311700" y="71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7" name="Google Shape;187;g27da2024f01_0_27"/>
          <p:cNvSpPr txBox="1"/>
          <p:nvPr>
            <p:ph idx="1" type="body"/>
          </p:nvPr>
        </p:nvSpPr>
        <p:spPr>
          <a:xfrm>
            <a:off x="311700" y="763125"/>
            <a:ext cx="8520600" cy="3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Predictions need constraints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Predicting vector of values instead of separate predictions </a:t>
            </a:r>
            <a:r>
              <a:rPr lang="en">
                <a:solidFill>
                  <a:schemeClr val="dk1"/>
                </a:solidFill>
              </a:rPr>
              <a:t>for each value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Tuning models to improve accuracy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90bada40f_0_73"/>
          <p:cNvSpPr txBox="1"/>
          <p:nvPr>
            <p:ph type="title"/>
          </p:nvPr>
        </p:nvSpPr>
        <p:spPr>
          <a:xfrm>
            <a:off x="258275" y="0"/>
            <a:ext cx="85206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800"/>
              <a:t>Thank You!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90bada40f_0_9"/>
          <p:cNvSpPr txBox="1"/>
          <p:nvPr>
            <p:ph type="title"/>
          </p:nvPr>
        </p:nvSpPr>
        <p:spPr>
          <a:xfrm>
            <a:off x="311700" y="216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Summary</a:t>
            </a:r>
            <a:endParaRPr/>
          </a:p>
        </p:txBody>
      </p:sp>
      <p:sp>
        <p:nvSpPr>
          <p:cNvPr id="64" name="Google Shape;64;g2790bada40f_0_9"/>
          <p:cNvSpPr txBox="1"/>
          <p:nvPr>
            <p:ph idx="1" type="body"/>
          </p:nvPr>
        </p:nvSpPr>
        <p:spPr>
          <a:xfrm>
            <a:off x="311700" y="854700"/>
            <a:ext cx="8520600" cy="3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Eagles lost Super Bowl LVII in February 2023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Teams have hard time bouncing back win or loss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Will Eagles bounce back in 2023?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5" name="Google Shape;65;g2790bada40f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00" y="2063575"/>
            <a:ext cx="3759063" cy="2505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g2790bada40f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7125" y="2063570"/>
            <a:ext cx="4065175" cy="243910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2790bada40f_0_9"/>
          <p:cNvSpPr txBox="1"/>
          <p:nvPr/>
        </p:nvSpPr>
        <p:spPr>
          <a:xfrm>
            <a:off x="457875" y="4586425"/>
            <a:ext cx="37590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Won NFC Championship Game 31-7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Advance to Super Bowl LVII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g2790bada40f_0_9"/>
          <p:cNvSpPr txBox="1"/>
          <p:nvPr/>
        </p:nvSpPr>
        <p:spPr>
          <a:xfrm>
            <a:off x="4767125" y="4502675"/>
            <a:ext cx="40653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Lost Super Bowl LVII 38-35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90bada40f_0_18"/>
          <p:cNvSpPr txBox="1"/>
          <p:nvPr>
            <p:ph type="title"/>
          </p:nvPr>
        </p:nvSpPr>
        <p:spPr>
          <a:xfrm>
            <a:off x="311700" y="94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Data Summary</a:t>
            </a:r>
            <a:endParaRPr/>
          </a:p>
        </p:txBody>
      </p:sp>
      <p:sp>
        <p:nvSpPr>
          <p:cNvPr id="74" name="Google Shape;74;g2790bada40f_0_18"/>
          <p:cNvSpPr txBox="1"/>
          <p:nvPr>
            <p:ph idx="1" type="body"/>
          </p:nvPr>
        </p:nvSpPr>
        <p:spPr>
          <a:xfrm>
            <a:off x="311700" y="747875"/>
            <a:ext cx="8520600" cy="43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Using data from the well-known and reliable site Pro Football Reference (</a:t>
            </a:r>
            <a:r>
              <a:rPr lang="en" sz="12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https://www.pro-football-reference.com/</a:t>
            </a:r>
            <a:r>
              <a:rPr lang="en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All Super Bowl matchups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Year-by-year season statistics throughout team history for all 32 NFL teams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dk1"/>
                </a:solidFill>
              </a:rPr>
              <a:t>Notable Fields in Super Bowl Data</a:t>
            </a:r>
            <a:endParaRPr sz="1200" u="sng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Winning Team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Losing Team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Score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Year / Season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dk1"/>
                </a:solidFill>
              </a:rPr>
              <a:t>Notable Fields in Team History Data</a:t>
            </a:r>
            <a:endParaRPr sz="1200" u="sng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Season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Wins / Losses / Ties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Playoff Success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Point Differential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Standing in Division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Offensive Ranking / Defensive Ranking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>
                <a:solidFill>
                  <a:schemeClr val="dk1"/>
                </a:solidFill>
              </a:rPr>
              <a:t>Yards</a:t>
            </a:r>
            <a:endParaRPr/>
          </a:p>
        </p:txBody>
      </p:sp>
      <p:pic>
        <p:nvPicPr>
          <p:cNvPr id="75" name="Google Shape;75;g2790bada40f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1450" y="1556775"/>
            <a:ext cx="1417725" cy="170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2790bada40f_0_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63400" y="55425"/>
            <a:ext cx="33718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g2790bada40f_0_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93376" y="2793074"/>
            <a:ext cx="1554450" cy="213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790bada40f_0_2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83" name="Google Shape;83;g2790bada40f_0_27"/>
          <p:cNvSpPr txBox="1"/>
          <p:nvPr>
            <p:ph idx="1" type="body"/>
          </p:nvPr>
        </p:nvSpPr>
        <p:spPr>
          <a:xfrm>
            <a:off x="311700" y="656300"/>
            <a:ext cx="8520600" cy="3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 - Combine data for all team history and super bowls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>
                <a:solidFill>
                  <a:schemeClr val="dk1"/>
                </a:solidFill>
              </a:rPr>
              <a:t>S</a:t>
            </a:r>
            <a:r>
              <a:rPr lang="en">
                <a:solidFill>
                  <a:schemeClr val="dk1"/>
                </a:solidFill>
              </a:rPr>
              <a:t> - Clean/Validate/Manipulate data as needed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>
                <a:solidFill>
                  <a:schemeClr val="dk1"/>
                </a:solidFill>
              </a:rPr>
              <a:t>E</a:t>
            </a:r>
            <a:r>
              <a:rPr lang="en">
                <a:solidFill>
                  <a:schemeClr val="dk1"/>
                </a:solidFill>
              </a:rPr>
              <a:t> - Create insights on how teams perform the year after losing the Super Bowl via EDA and Visualization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>
                <a:solidFill>
                  <a:schemeClr val="dk1"/>
                </a:solidFill>
              </a:rPr>
              <a:t>M</a:t>
            </a:r>
            <a:r>
              <a:rPr lang="en">
                <a:solidFill>
                  <a:schemeClr val="dk1"/>
                </a:solidFill>
              </a:rPr>
              <a:t> - Model to predict Eagles 2023 season success with various algorithms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>
                <a:solidFill>
                  <a:schemeClr val="dk1"/>
                </a:solidFill>
              </a:rPr>
              <a:t>iN</a:t>
            </a:r>
            <a:r>
              <a:rPr lang="en">
                <a:solidFill>
                  <a:schemeClr val="dk1"/>
                </a:solidFill>
              </a:rPr>
              <a:t> - Use most accurate model to make a prediction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90bada40f_0_3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Cleaned DataFrames</a:t>
            </a:r>
            <a:endParaRPr/>
          </a:p>
        </p:txBody>
      </p:sp>
      <p:pic>
        <p:nvPicPr>
          <p:cNvPr id="89" name="Google Shape;89;g2790bada40f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538" y="767888"/>
            <a:ext cx="601027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2790bada40f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3065138"/>
            <a:ext cx="8839199" cy="1337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790bada40f_0_42"/>
          <p:cNvSpPr txBox="1"/>
          <p:nvPr>
            <p:ph type="title"/>
          </p:nvPr>
        </p:nvSpPr>
        <p:spPr>
          <a:xfrm>
            <a:off x="0" y="0"/>
            <a:ext cx="9144000" cy="12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11"/>
              <a:buFont typeface="Arial"/>
              <a:buNone/>
            </a:pPr>
            <a:r>
              <a:rPr lang="en" sz="2244"/>
              <a:t>Cleaned, Combined, and Filtered DataFrame for Super Bowl Losers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t/>
            </a:r>
            <a:endParaRPr sz="2244"/>
          </a:p>
        </p:txBody>
      </p:sp>
      <p:pic>
        <p:nvPicPr>
          <p:cNvPr id="96" name="Google Shape;96;g2790bada40f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600" y="1167225"/>
            <a:ext cx="6212126" cy="17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2790bada40f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850" y="3357800"/>
            <a:ext cx="8292576" cy="14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2790bada40f_0_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875" y="3357800"/>
            <a:ext cx="330549" cy="14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790bada40f_0_51"/>
          <p:cNvSpPr txBox="1"/>
          <p:nvPr>
            <p:ph type="title"/>
          </p:nvPr>
        </p:nvSpPr>
        <p:spPr>
          <a:xfrm>
            <a:off x="311700" y="0"/>
            <a:ext cx="85206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Exploratory Data Analysis</a:t>
            </a:r>
            <a:endParaRPr sz="2244"/>
          </a:p>
        </p:txBody>
      </p:sp>
      <p:pic>
        <p:nvPicPr>
          <p:cNvPr id="104" name="Google Shape;104;g2790bada40f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3500"/>
            <a:ext cx="4016751" cy="4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790bada40f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176" y="793500"/>
            <a:ext cx="3981450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90bada40f_0_60"/>
          <p:cNvSpPr txBox="1"/>
          <p:nvPr>
            <p:ph type="title"/>
          </p:nvPr>
        </p:nvSpPr>
        <p:spPr>
          <a:xfrm>
            <a:off x="311700" y="0"/>
            <a:ext cx="85206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Exploratory Data Analysis Cont’d…</a:t>
            </a:r>
            <a:endParaRPr sz="2244"/>
          </a:p>
        </p:txBody>
      </p:sp>
      <p:pic>
        <p:nvPicPr>
          <p:cNvPr id="111" name="Google Shape;111;g2790bada40f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875" y="801125"/>
            <a:ext cx="375285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2790bada40f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125" y="793500"/>
            <a:ext cx="4819476" cy="3991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da2024f01_0_3"/>
          <p:cNvSpPr txBox="1"/>
          <p:nvPr>
            <p:ph type="title"/>
          </p:nvPr>
        </p:nvSpPr>
        <p:spPr>
          <a:xfrm>
            <a:off x="311700" y="0"/>
            <a:ext cx="85206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Exploratory Data Analysis Cont’d…</a:t>
            </a:r>
            <a:endParaRPr sz="2244"/>
          </a:p>
        </p:txBody>
      </p:sp>
      <p:pic>
        <p:nvPicPr>
          <p:cNvPr id="118" name="Google Shape;118;g27da2024f01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200" y="572175"/>
            <a:ext cx="3909975" cy="30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7da2024f01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200" y="2364513"/>
            <a:ext cx="611505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